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0" r:id="rId3"/>
    <p:sldId id="278" r:id="rId4"/>
    <p:sldId id="277" r:id="rId5"/>
    <p:sldId id="266" r:id="rId6"/>
    <p:sldId id="267" r:id="rId7"/>
    <p:sldId id="264" r:id="rId8"/>
    <p:sldId id="274" r:id="rId9"/>
    <p:sldId id="276" r:id="rId10"/>
    <p:sldId id="275" r:id="rId11"/>
    <p:sldId id="269" r:id="rId12"/>
    <p:sldId id="272" r:id="rId13"/>
    <p:sldId id="271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77F6-28C5-4239-B8B2-9EFB9C0F6F8F}" type="datetimeFigureOut">
              <a:rPr lang="nl-NL" smtClean="0"/>
              <a:t>8-6-2015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9A92-99FE-4F3E-95A4-B80E543CE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7566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77F6-28C5-4239-B8B2-9EFB9C0F6F8F}" type="datetimeFigureOut">
              <a:rPr lang="nl-NL" smtClean="0"/>
              <a:t>8-6-2015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9A92-99FE-4F3E-95A4-B80E543CE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694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77F6-28C5-4239-B8B2-9EFB9C0F6F8F}" type="datetimeFigureOut">
              <a:rPr lang="nl-NL" smtClean="0"/>
              <a:t>8-6-2015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9A92-99FE-4F3E-95A4-B80E543CE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738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77F6-28C5-4239-B8B2-9EFB9C0F6F8F}" type="datetimeFigureOut">
              <a:rPr lang="nl-NL" smtClean="0"/>
              <a:t>8-6-2015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9A92-99FE-4F3E-95A4-B80E543CE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021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77F6-28C5-4239-B8B2-9EFB9C0F6F8F}" type="datetimeFigureOut">
              <a:rPr lang="nl-NL" smtClean="0"/>
              <a:t>8-6-2015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9A92-99FE-4F3E-95A4-B80E543CE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585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77F6-28C5-4239-B8B2-9EFB9C0F6F8F}" type="datetimeFigureOut">
              <a:rPr lang="nl-NL" smtClean="0"/>
              <a:t>8-6-2015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9A92-99FE-4F3E-95A4-B80E543CE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1935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77F6-28C5-4239-B8B2-9EFB9C0F6F8F}" type="datetimeFigureOut">
              <a:rPr lang="nl-NL" smtClean="0"/>
              <a:t>8-6-2015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9A92-99FE-4F3E-95A4-B80E543CE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5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77F6-28C5-4239-B8B2-9EFB9C0F6F8F}" type="datetimeFigureOut">
              <a:rPr lang="nl-NL" smtClean="0"/>
              <a:t>8-6-2015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9A92-99FE-4F3E-95A4-B80E543CE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013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77F6-28C5-4239-B8B2-9EFB9C0F6F8F}" type="datetimeFigureOut">
              <a:rPr lang="nl-NL" smtClean="0"/>
              <a:t>8-6-2015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9A92-99FE-4F3E-95A4-B80E543CE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842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77F6-28C5-4239-B8B2-9EFB9C0F6F8F}" type="datetimeFigureOut">
              <a:rPr lang="nl-NL" smtClean="0"/>
              <a:t>8-6-2015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9A92-99FE-4F3E-95A4-B80E543CE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416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77F6-28C5-4239-B8B2-9EFB9C0F6F8F}" type="datetimeFigureOut">
              <a:rPr lang="nl-NL" smtClean="0"/>
              <a:t>8-6-2015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9A92-99FE-4F3E-95A4-B80E543CE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11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777F6-28C5-4239-B8B2-9EFB9C0F6F8F}" type="datetimeFigureOut">
              <a:rPr lang="nl-NL" smtClean="0"/>
              <a:t>8-6-2015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19A92-99FE-4F3E-95A4-B80E543CE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267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video/de-kruistochten-god-wil-het/#q=kruistoch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http://wallpoper.com/images/00/30/36/31/knights-crusader_0030363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3825151" cy="437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173582" y="1751617"/>
            <a:ext cx="5184577" cy="33547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0" h="0"/>
              <a:extrusionClr>
                <a:schemeClr val="accent6"/>
              </a:extrusionClr>
            </a:sp3d>
          </a:bodyPr>
          <a:lstStyle/>
          <a:p>
            <a:r>
              <a:rPr lang="nl-NL" sz="66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D</a:t>
            </a:r>
            <a:r>
              <a:rPr lang="nl-NL" sz="4000" spc="-300" dirty="0" smtClean="0"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e   </a:t>
            </a:r>
            <a:r>
              <a:rPr lang="nl-NL" sz="66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E</a:t>
            </a:r>
            <a:r>
              <a:rPr lang="nl-NL" sz="4000" spc="-300" dirty="0" smtClean="0"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erste </a:t>
            </a:r>
            <a:r>
              <a:rPr lang="nl-NL" sz="66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K</a:t>
            </a:r>
            <a:r>
              <a:rPr lang="nl-NL" sz="4000" spc="-300" dirty="0" smtClean="0"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ruistocht</a:t>
            </a:r>
          </a:p>
          <a:p>
            <a:endParaRPr lang="nl-NL" sz="4000" spc="-300" dirty="0">
              <a:effectLst>
                <a:outerShdw blurRad="50800" dist="50800" dir="5400000" sx="105000" sy="105000" algn="ctr" rotWithShape="0">
                  <a:srgbClr val="000000">
                    <a:alpha val="19000"/>
                  </a:srgbClr>
                </a:outerShdw>
              </a:effectLst>
              <a:latin typeface="Charlemagne Std" pitchFamily="82" charset="0"/>
            </a:endParaRPr>
          </a:p>
          <a:p>
            <a:r>
              <a:rPr lang="nl-NL" sz="4000" spc="-300" dirty="0" smtClean="0"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                             1096-1099</a:t>
            </a:r>
            <a:endParaRPr lang="nl-NL" sz="4000" spc="-300" dirty="0">
              <a:effectLst>
                <a:outerShdw blurRad="50800" dist="50800" dir="5400000" sx="105000" sy="105000" algn="ctr" rotWithShape="0">
                  <a:srgbClr val="000000">
                    <a:alpha val="19000"/>
                  </a:srgbClr>
                </a:outerShdw>
              </a:effectLst>
              <a:latin typeface="Charlemagne Std" pitchFamily="82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573" y="5933999"/>
            <a:ext cx="924054" cy="122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upload.wikimedia.org/wikipedia/commons/3/34/CrusadersThrowingHeadsOfMuslimsOverRampar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0861"/>
            <a:ext cx="5472608" cy="540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141984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dirty="0"/>
              <a:t>Beleg van </a:t>
            </a:r>
            <a:r>
              <a:rPr lang="nl-NL" dirty="0" err="1" smtClean="0"/>
              <a:t>Nicea</a:t>
            </a:r>
            <a:r>
              <a:rPr lang="nl-NL" dirty="0" smtClean="0"/>
              <a:t> </a:t>
            </a:r>
            <a:r>
              <a:rPr lang="nl-NL" dirty="0"/>
              <a:t>(</a:t>
            </a:r>
            <a:r>
              <a:rPr lang="nl-NL" dirty="0" smtClean="0"/>
              <a:t>1097) </a:t>
            </a:r>
            <a:r>
              <a:rPr lang="nl-NL" dirty="0"/>
              <a:t>– kunstenaar onbekend – bron: www, medievilwarfare.info</a:t>
            </a:r>
          </a:p>
        </p:txBody>
      </p:sp>
    </p:spTree>
    <p:extLst>
      <p:ext uri="{BB962C8B-B14F-4D97-AF65-F5344CB8AC3E}">
        <p14:creationId xmlns:p14="http://schemas.microsoft.com/office/powerpoint/2010/main" val="23091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179512" y="476672"/>
            <a:ext cx="4415632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extrusionClr>
                <a:schemeClr val="accent6"/>
              </a:extrusionClr>
            </a:sp3d>
          </a:bodyPr>
          <a:lstStyle/>
          <a:p>
            <a:r>
              <a:rPr lang="nl-NL" sz="66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1</a:t>
            </a:r>
            <a:r>
              <a:rPr lang="nl-NL" sz="4000" spc="-300" baseline="300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e</a:t>
            </a:r>
            <a:r>
              <a:rPr lang="nl-NL" sz="40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  </a:t>
            </a:r>
            <a:r>
              <a:rPr lang="nl-NL" sz="4000" spc="-300" dirty="0" smtClean="0"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Kruistocht</a:t>
            </a:r>
            <a:endParaRPr lang="nl-NL" sz="4000" spc="-300" dirty="0">
              <a:effectLst>
                <a:outerShdw blurRad="50800" dist="50800" dir="5400000" sx="105000" sy="105000" algn="ctr" rotWithShape="0">
                  <a:srgbClr val="000000">
                    <a:alpha val="19000"/>
                  </a:srgbClr>
                </a:outerShdw>
              </a:effectLst>
              <a:latin typeface="Charlemagne Std" pitchFamily="82" charset="0"/>
            </a:endParaRPr>
          </a:p>
        </p:txBody>
      </p:sp>
      <p:pic>
        <p:nvPicPr>
          <p:cNvPr id="8" name="Content Placeholder 4" descr="Kruistochten en gebied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607" y="2060848"/>
            <a:ext cx="8785073" cy="4071966"/>
          </a:xfrm>
          <a:prstGeom prst="rect">
            <a:avLst/>
          </a:prstGeom>
        </p:spPr>
      </p:pic>
      <p:pic>
        <p:nvPicPr>
          <p:cNvPr id="7170" name="Picture 2" descr="http://home.uni-one.nl/nuovavoce/ZinGvolGeweld/Kruistochten/KaartKruistoch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01" y="2067290"/>
            <a:ext cx="6022997" cy="406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http://upload.wikimedia.org/wikipedia/commons/2/2a/Levant_1135-nl.svg"/>
          <p:cNvSpPr>
            <a:spLocks noChangeAspect="1" noChangeArrowheads="1"/>
          </p:cNvSpPr>
          <p:nvPr/>
        </p:nvSpPr>
        <p:spPr bwMode="auto">
          <a:xfrm>
            <a:off x="155575" y="-2362200"/>
            <a:ext cx="36290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AutoShape 6" descr="http://upload.wikimedia.org/wikipedia/commons/2/2a/Levant_1135-nl.svg"/>
          <p:cNvSpPr>
            <a:spLocks noChangeAspect="1" noChangeArrowheads="1"/>
          </p:cNvSpPr>
          <p:nvPr/>
        </p:nvSpPr>
        <p:spPr bwMode="auto">
          <a:xfrm>
            <a:off x="307975" y="-2209800"/>
            <a:ext cx="36290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AutoShape 8" descr="http://upload.wikimedia.org/wikipedia/commons/2/2a/Levant_1135-nl.svg"/>
          <p:cNvSpPr>
            <a:spLocks noChangeAspect="1" noChangeArrowheads="1"/>
          </p:cNvSpPr>
          <p:nvPr/>
        </p:nvSpPr>
        <p:spPr bwMode="auto">
          <a:xfrm>
            <a:off x="460375" y="-2057400"/>
            <a:ext cx="36290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10" descr="http://upload.wikimedia.org/wikipedia/commons/2/2a/Levant_1135-nl.svg"/>
          <p:cNvSpPr>
            <a:spLocks noChangeAspect="1" noChangeArrowheads="1"/>
          </p:cNvSpPr>
          <p:nvPr/>
        </p:nvSpPr>
        <p:spPr bwMode="auto">
          <a:xfrm>
            <a:off x="612775" y="-1905000"/>
            <a:ext cx="36290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AutoShape 14" descr="http://upload.wikimedia.org/wikipedia/commons/2/2a/Levant_1135-nl.svg"/>
          <p:cNvSpPr>
            <a:spLocks noChangeAspect="1" noChangeArrowheads="1"/>
          </p:cNvSpPr>
          <p:nvPr/>
        </p:nvSpPr>
        <p:spPr bwMode="auto">
          <a:xfrm>
            <a:off x="917575" y="-1600200"/>
            <a:ext cx="36290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42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79512" y="476672"/>
            <a:ext cx="4415632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extrusionClr>
                <a:schemeClr val="accent6"/>
              </a:extrusionClr>
            </a:sp3d>
          </a:bodyPr>
          <a:lstStyle/>
          <a:p>
            <a:r>
              <a:rPr lang="nl-NL" sz="66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1</a:t>
            </a:r>
            <a:r>
              <a:rPr lang="nl-NL" sz="4000" spc="-300" baseline="300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e</a:t>
            </a:r>
            <a:r>
              <a:rPr lang="nl-NL" sz="40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  </a:t>
            </a:r>
            <a:r>
              <a:rPr lang="nl-NL" sz="4000" spc="-300" dirty="0" smtClean="0"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Kruistocht</a:t>
            </a:r>
            <a:endParaRPr lang="nl-NL" sz="4000" spc="-300" dirty="0">
              <a:effectLst>
                <a:outerShdw blurRad="50800" dist="50800" dir="5400000" sx="105000" sy="105000" algn="ctr" rotWithShape="0">
                  <a:srgbClr val="000000">
                    <a:alpha val="19000"/>
                  </a:srgbClr>
                </a:outerShdw>
              </a:effectLst>
              <a:latin typeface="Charlemagne Std" pitchFamily="82" charset="0"/>
            </a:endParaRPr>
          </a:p>
        </p:txBody>
      </p:sp>
      <p:sp>
        <p:nvSpPr>
          <p:cNvPr id="9" name="AutoShape 4" descr="http://upload.wikimedia.org/wikipedia/commons/2/2a/Levant_1135-nl.svg"/>
          <p:cNvSpPr>
            <a:spLocks noChangeAspect="1" noChangeArrowheads="1"/>
          </p:cNvSpPr>
          <p:nvPr/>
        </p:nvSpPr>
        <p:spPr bwMode="auto">
          <a:xfrm>
            <a:off x="155575" y="-2362200"/>
            <a:ext cx="36290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AutoShape 6" descr="http://upload.wikimedia.org/wikipedia/commons/2/2a/Levant_1135-nl.svg"/>
          <p:cNvSpPr>
            <a:spLocks noChangeAspect="1" noChangeArrowheads="1"/>
          </p:cNvSpPr>
          <p:nvPr/>
        </p:nvSpPr>
        <p:spPr bwMode="auto">
          <a:xfrm>
            <a:off x="307975" y="-2209800"/>
            <a:ext cx="36290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10" descr="http://upload.wikimedia.org/wikipedia/commons/2/2a/Levant_1135-nl.svg"/>
          <p:cNvSpPr>
            <a:spLocks noChangeAspect="1" noChangeArrowheads="1"/>
          </p:cNvSpPr>
          <p:nvPr/>
        </p:nvSpPr>
        <p:spPr bwMode="auto">
          <a:xfrm>
            <a:off x="612775" y="-1905000"/>
            <a:ext cx="36290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AutoShape 12" descr="http://upload.wikimedia.org/wikipedia/commons/2/2a/Levant_1135-nl.svg"/>
          <p:cNvSpPr>
            <a:spLocks noChangeAspect="1" noChangeArrowheads="1"/>
          </p:cNvSpPr>
          <p:nvPr/>
        </p:nvSpPr>
        <p:spPr bwMode="auto">
          <a:xfrm>
            <a:off x="765175" y="-1752600"/>
            <a:ext cx="36290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AutoShape 14" descr="http://upload.wikimedia.org/wikipedia/commons/2/2a/Levant_1135-nl.svg"/>
          <p:cNvSpPr>
            <a:spLocks noChangeAspect="1" noChangeArrowheads="1"/>
          </p:cNvSpPr>
          <p:nvPr/>
        </p:nvSpPr>
        <p:spPr bwMode="auto">
          <a:xfrm>
            <a:off x="917575" y="-1600200"/>
            <a:ext cx="36290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-180528" y="1637800"/>
            <a:ext cx="4727128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nl-NL" sz="2000" b="1" dirty="0" smtClean="0"/>
              <a:t>Op reis</a:t>
            </a:r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sz="2000" dirty="0" smtClean="0"/>
              <a:t>Vertrek kruisvaarders vanuit het westen in </a:t>
            </a:r>
            <a:r>
              <a:rPr lang="nl-NL" sz="2000" b="1" dirty="0" smtClean="0"/>
              <a:t>1096.</a:t>
            </a:r>
            <a:r>
              <a:rPr lang="nl-NL" sz="2000" dirty="0" smtClean="0"/>
              <a:t> Er deden geen koningen mee, </a:t>
            </a:r>
            <a:r>
              <a:rPr lang="nl-NL" sz="2000" dirty="0"/>
              <a:t>maar </a:t>
            </a:r>
            <a:r>
              <a:rPr lang="nl-NL" sz="2000" dirty="0" smtClean="0"/>
              <a:t>graven, ridders </a:t>
            </a:r>
            <a:r>
              <a:rPr lang="nl-NL" sz="2000" dirty="0"/>
              <a:t>en </a:t>
            </a:r>
            <a:r>
              <a:rPr lang="nl-NL" sz="2000" dirty="0" smtClean="0"/>
              <a:t>edelen </a:t>
            </a:r>
            <a:r>
              <a:rPr lang="nl-NL" sz="2000" dirty="0"/>
              <a:t>uit </a:t>
            </a:r>
            <a:r>
              <a:rPr lang="nl-NL" sz="2000" dirty="0" smtClean="0"/>
              <a:t>Frankrijk, Nederland, Duitsland en Italië.</a:t>
            </a:r>
            <a:endParaRPr lang="nl-NL" sz="2000" dirty="0"/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sz="2000" dirty="0" smtClean="0"/>
              <a:t>Ook veel andere mensen zoals boeren, armen en zelfs vrouwen gingen mee -&gt; hopen in de hemel te komen.</a:t>
            </a:r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sz="2000" dirty="0" smtClean="0"/>
              <a:t>In </a:t>
            </a:r>
            <a:r>
              <a:rPr lang="nl-NL" sz="2000" dirty="0"/>
              <a:t>juli </a:t>
            </a:r>
            <a:r>
              <a:rPr lang="nl-NL" sz="2000" b="1" dirty="0"/>
              <a:t>1099 werd Jeruzalem veroverd</a:t>
            </a:r>
            <a:r>
              <a:rPr lang="nl-NL" sz="2000" dirty="0"/>
              <a:t>, waarbij de islamitische en joodse bevolking werd uitgemoord.</a:t>
            </a:r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sz="2000" b="1" dirty="0" smtClean="0"/>
              <a:t>4 </a:t>
            </a:r>
            <a:r>
              <a:rPr lang="nl-NL" sz="2000" b="1" dirty="0" err="1"/>
              <a:t>kruisvaardersstaatjes</a:t>
            </a:r>
            <a:r>
              <a:rPr lang="nl-NL" sz="2000" dirty="0"/>
              <a:t> werden </a:t>
            </a:r>
            <a:r>
              <a:rPr lang="nl-NL" sz="2000" dirty="0" smtClean="0"/>
              <a:t>opgericht: </a:t>
            </a:r>
            <a:r>
              <a:rPr lang="nl-NL" sz="2000" dirty="0" err="1" smtClean="0"/>
              <a:t>Edessa</a:t>
            </a:r>
            <a:r>
              <a:rPr lang="nl-NL" sz="2000" dirty="0" smtClean="0"/>
              <a:t>(1098), </a:t>
            </a:r>
            <a:r>
              <a:rPr lang="nl-NL" sz="2000" dirty="0" err="1" smtClean="0"/>
              <a:t>Antiochië</a:t>
            </a:r>
            <a:r>
              <a:rPr lang="nl-NL" sz="2000" dirty="0" smtClean="0"/>
              <a:t> (1098), Tripoli </a:t>
            </a:r>
            <a:r>
              <a:rPr lang="nl-NL" sz="2000" dirty="0"/>
              <a:t>en </a:t>
            </a:r>
            <a:r>
              <a:rPr lang="nl-NL" sz="2000" dirty="0" smtClean="0"/>
              <a:t>Jeruzalem(1099).</a:t>
            </a:r>
            <a:r>
              <a:rPr lang="nl-NL" sz="2400" dirty="0"/>
              <a:t/>
            </a:r>
            <a:br>
              <a:rPr lang="nl-NL" sz="2400" dirty="0"/>
            </a:br>
            <a:endParaRPr lang="nl-NL" sz="24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467" y="1584668"/>
            <a:ext cx="3212453" cy="495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0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79512" y="476672"/>
            <a:ext cx="4415632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extrusionClr>
                <a:schemeClr val="accent6"/>
              </a:extrusionClr>
            </a:sp3d>
          </a:bodyPr>
          <a:lstStyle/>
          <a:p>
            <a:r>
              <a:rPr lang="nl-NL" sz="66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1</a:t>
            </a:r>
            <a:r>
              <a:rPr lang="nl-NL" sz="4000" spc="-300" baseline="300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e</a:t>
            </a:r>
            <a:r>
              <a:rPr lang="nl-NL" sz="40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  </a:t>
            </a:r>
            <a:r>
              <a:rPr lang="nl-NL" sz="4000" spc="-300" dirty="0" smtClean="0"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Kruistocht</a:t>
            </a:r>
            <a:endParaRPr lang="nl-NL" sz="4000" spc="-300" dirty="0">
              <a:effectLst>
                <a:outerShdw blurRad="50800" dist="50800" dir="5400000" sx="105000" sy="105000" algn="ctr" rotWithShape="0">
                  <a:srgbClr val="000000">
                    <a:alpha val="19000"/>
                  </a:srgbClr>
                </a:outerShdw>
              </a:effectLst>
              <a:latin typeface="Charlemagne Std" pitchFamily="82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-180528" y="1637800"/>
            <a:ext cx="6696744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nl-NL" sz="2000" b="1" dirty="0" smtClean="0"/>
              <a:t>Succes?</a:t>
            </a:r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sz="2000" dirty="0" smtClean="0"/>
              <a:t>Stichting van de </a:t>
            </a:r>
            <a:r>
              <a:rPr lang="nl-NL" sz="2000" b="1" dirty="0" smtClean="0"/>
              <a:t>kruisvaarderstaten</a:t>
            </a:r>
            <a:r>
              <a:rPr lang="nl-NL" sz="2000" dirty="0" smtClean="0"/>
              <a:t>.</a:t>
            </a:r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sz="2000" dirty="0" smtClean="0"/>
              <a:t>Verovering van </a:t>
            </a:r>
            <a:r>
              <a:rPr lang="nl-NL" sz="2000" b="1" dirty="0" smtClean="0"/>
              <a:t>Jeruzalem</a:t>
            </a:r>
            <a:r>
              <a:rPr lang="nl-NL" sz="2000" dirty="0" smtClean="0"/>
              <a:t>.</a:t>
            </a:r>
          </a:p>
          <a:p>
            <a:pPr lvl="1">
              <a:lnSpc>
                <a:spcPct val="90000"/>
              </a:lnSpc>
            </a:pPr>
            <a:endParaRPr lang="nl-NL" sz="2000" dirty="0"/>
          </a:p>
          <a:p>
            <a:pPr lvl="1">
              <a:lnSpc>
                <a:spcPct val="90000"/>
              </a:lnSpc>
            </a:pPr>
            <a:r>
              <a:rPr lang="nl-NL" sz="2000" b="1" dirty="0" smtClean="0"/>
              <a:t>Of geen succes?</a:t>
            </a:r>
            <a:endParaRPr lang="nl-NL" sz="2000" b="1" dirty="0"/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sz="2000" dirty="0" smtClean="0"/>
              <a:t>Kruisvaarders werden niet rijk, een kruistocht kostte vaak alleen maar geld!</a:t>
            </a:r>
            <a:endParaRPr lang="nl-NL" sz="2000" dirty="0"/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sz="2000" dirty="0"/>
              <a:t>K</a:t>
            </a:r>
            <a:r>
              <a:rPr lang="nl-NL" sz="2000" dirty="0" smtClean="0"/>
              <a:t>eizer </a:t>
            </a:r>
            <a:r>
              <a:rPr lang="nl-NL" sz="2000" dirty="0" err="1" smtClean="0"/>
              <a:t>Alexius</a:t>
            </a:r>
            <a:r>
              <a:rPr lang="nl-NL" sz="2000" dirty="0" smtClean="0"/>
              <a:t> kreeg niet de gebieden waarop hij gehoopt had. </a:t>
            </a:r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sz="2000" dirty="0" smtClean="0"/>
              <a:t>Christelijke kerk: geen uitbreiding van de hun macht. Kruisvaarders hielden de gebieden </a:t>
            </a:r>
            <a:r>
              <a:rPr lang="nl-NL" sz="2000" smtClean="0"/>
              <a:t>voor zichzelf.</a:t>
            </a:r>
            <a:r>
              <a:rPr lang="nl-NL" sz="2400" dirty="0"/>
              <a:t/>
            </a:r>
            <a:br>
              <a:rPr lang="nl-NL" sz="2400" dirty="0"/>
            </a:br>
            <a:endParaRPr lang="nl-NL" sz="2000" dirty="0" smtClean="0"/>
          </a:p>
          <a:p>
            <a:pPr lvl="1">
              <a:lnSpc>
                <a:spcPct val="90000"/>
              </a:lnSpc>
            </a:pPr>
            <a:r>
              <a:rPr lang="nl-NL" sz="2000" b="1" dirty="0" smtClean="0"/>
              <a:t>Moslims</a:t>
            </a:r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sz="2000" dirty="0" smtClean="0"/>
              <a:t>Verliezen grondgebied, zijn kwaad op de christenen.</a:t>
            </a:r>
            <a:endParaRPr lang="nl-NL" sz="2000" dirty="0"/>
          </a:p>
          <a:p>
            <a:pPr lvl="1">
              <a:lnSpc>
                <a:spcPct val="90000"/>
              </a:lnSpc>
            </a:pPr>
            <a:endParaRPr lang="nl-NL" sz="2400" b="1" dirty="0" smtClean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573" y="5933999"/>
            <a:ext cx="924054" cy="122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7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79512" y="476672"/>
            <a:ext cx="2260555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extrusionClr>
                <a:schemeClr val="accent6"/>
              </a:extrusionClr>
            </a:sp3d>
          </a:bodyPr>
          <a:lstStyle/>
          <a:p>
            <a:r>
              <a:rPr lang="nl-NL" sz="66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P</a:t>
            </a:r>
            <a:r>
              <a:rPr lang="nl-NL" sz="6600" spc="-300" dirty="0" smtClean="0"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lanning</a:t>
            </a:r>
            <a:endParaRPr lang="nl-NL" sz="4000" spc="-300" dirty="0">
              <a:effectLst>
                <a:outerShdw blurRad="50800" dist="50800" dir="5400000" sx="105000" sy="105000" algn="ctr" rotWithShape="0">
                  <a:srgbClr val="000000">
                    <a:alpha val="19000"/>
                  </a:srgbClr>
                </a:outerShdw>
              </a:effectLst>
              <a:latin typeface="Charlemagne Std" pitchFamily="82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286899" y="1870418"/>
            <a:ext cx="59766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 smtClean="0"/>
              <a:t>Leerdoelen:</a:t>
            </a:r>
          </a:p>
          <a:p>
            <a:endParaRPr lang="nl-NL" sz="2000" b="1" dirty="0"/>
          </a:p>
          <a:p>
            <a:r>
              <a:rPr lang="nl-NL" sz="2000" dirty="0" smtClean="0"/>
              <a:t>1. Hoe </a:t>
            </a:r>
            <a:r>
              <a:rPr lang="nl-NL" sz="2000" dirty="0"/>
              <a:t>is de </a:t>
            </a:r>
            <a:r>
              <a:rPr lang="nl-NL" sz="2000" b="1" dirty="0"/>
              <a:t>eerste kruistocht</a:t>
            </a:r>
            <a:r>
              <a:rPr lang="nl-NL" sz="2000" dirty="0"/>
              <a:t> begonnen?</a:t>
            </a:r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/>
              <a:t>2. Hoe is de </a:t>
            </a:r>
            <a:r>
              <a:rPr lang="nl-NL" sz="2000" b="1" dirty="0"/>
              <a:t>eerste kruistocht </a:t>
            </a:r>
            <a:r>
              <a:rPr lang="nl-NL" sz="2000" dirty="0"/>
              <a:t>gegaan?</a:t>
            </a:r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/>
              <a:t>3. Hoe is de </a:t>
            </a:r>
            <a:r>
              <a:rPr lang="nl-NL" sz="2000" b="1" dirty="0"/>
              <a:t>eerste kruistocht</a:t>
            </a:r>
            <a:r>
              <a:rPr lang="nl-NL" sz="2000" dirty="0"/>
              <a:t> afgelopen?</a:t>
            </a:r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/>
              <a:t>4. Hoe zag de reis van een </a:t>
            </a:r>
            <a:r>
              <a:rPr lang="nl-NL" sz="2000" b="1" dirty="0"/>
              <a:t>kruisvaarder </a:t>
            </a:r>
            <a:r>
              <a:rPr lang="nl-NL" sz="2000" dirty="0"/>
              <a:t>eruit?</a:t>
            </a:r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/>
              <a:t>5. Hoe dachten de </a:t>
            </a:r>
            <a:r>
              <a:rPr lang="nl-NL" sz="2000" b="1" dirty="0"/>
              <a:t>moslims</a:t>
            </a:r>
            <a:r>
              <a:rPr lang="nl-NL" sz="2000" dirty="0"/>
              <a:t> over de </a:t>
            </a:r>
            <a:r>
              <a:rPr lang="nl-NL" sz="2000" b="1" dirty="0"/>
              <a:t>kruisvaarders</a:t>
            </a:r>
            <a:r>
              <a:rPr lang="nl-NL" sz="2000" dirty="0" smtClean="0"/>
              <a:t>?</a:t>
            </a:r>
          </a:p>
          <a:p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b="1" dirty="0" smtClean="0"/>
              <a:t>Eindopdracht:</a:t>
            </a:r>
          </a:p>
          <a:p>
            <a:endParaRPr lang="nl-NL" sz="2000" dirty="0"/>
          </a:p>
          <a:p>
            <a:r>
              <a:rPr lang="nl-NL" sz="2000" dirty="0" smtClean="0"/>
              <a:t>Jullie gaan een praktische opdracht maken over de Eerste Kruistocht waarin jullie antwoord geven op deze vijf vragen. </a:t>
            </a:r>
            <a:endParaRPr lang="nl-NL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77272"/>
            <a:ext cx="924054" cy="122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8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79512" y="476672"/>
            <a:ext cx="2260555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extrusionClr>
                <a:schemeClr val="accent6"/>
              </a:extrusionClr>
            </a:sp3d>
          </a:bodyPr>
          <a:lstStyle/>
          <a:p>
            <a:r>
              <a:rPr lang="nl-NL" sz="66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P</a:t>
            </a:r>
            <a:r>
              <a:rPr lang="nl-NL" sz="6600" spc="-300" dirty="0" smtClean="0"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lanning</a:t>
            </a:r>
            <a:endParaRPr lang="nl-NL" sz="4000" spc="-300" dirty="0">
              <a:effectLst>
                <a:outerShdw blurRad="50800" dist="50800" dir="5400000" sx="105000" sy="105000" algn="ctr" rotWithShape="0">
                  <a:srgbClr val="000000">
                    <a:alpha val="19000"/>
                  </a:srgbClr>
                </a:outerShdw>
              </a:effectLst>
              <a:latin typeface="Charlemagne Std" pitchFamily="82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286899" y="1870418"/>
            <a:ext cx="59766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 smtClean="0"/>
              <a:t>2 Lesuren </a:t>
            </a:r>
            <a:r>
              <a:rPr lang="nl-NL" sz="2000" dirty="0" smtClean="0"/>
              <a:t>om de opdrachten individueel(zelf) te maken.</a:t>
            </a:r>
          </a:p>
          <a:p>
            <a:r>
              <a:rPr lang="nl-NL" sz="2000" b="1" dirty="0" smtClean="0"/>
              <a:t>2 Lesuren </a:t>
            </a:r>
            <a:r>
              <a:rPr lang="nl-NL" sz="2000" dirty="0" smtClean="0"/>
              <a:t>om in </a:t>
            </a:r>
            <a:r>
              <a:rPr lang="nl-NL" sz="2000" b="1" dirty="0" smtClean="0"/>
              <a:t>groepjes van vier </a:t>
            </a:r>
            <a:r>
              <a:rPr lang="nl-NL" sz="2000" dirty="0" smtClean="0"/>
              <a:t>aan de eindopdracht te werken.</a:t>
            </a:r>
          </a:p>
          <a:p>
            <a:endParaRPr lang="nl-NL" sz="2000" dirty="0"/>
          </a:p>
          <a:p>
            <a:r>
              <a:rPr lang="nl-NL" sz="2000" dirty="0" smtClean="0"/>
              <a:t>De eindopdracht leveren jullie op papier in bij de docent</a:t>
            </a:r>
            <a:r>
              <a:rPr lang="nl-NL" sz="2000" dirty="0" smtClean="0"/>
              <a:t>.</a:t>
            </a:r>
          </a:p>
          <a:p>
            <a:endParaRPr lang="nl-NL" sz="2000" b="1" dirty="0"/>
          </a:p>
          <a:p>
            <a:endParaRPr lang="nl-NL" sz="2000" b="1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77272"/>
            <a:ext cx="924054" cy="122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79512" y="476672"/>
            <a:ext cx="3095719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extrusionClr>
                <a:schemeClr val="accent6"/>
              </a:extrusionClr>
            </a:sp3d>
          </a:bodyPr>
          <a:lstStyle/>
          <a:p>
            <a:r>
              <a:rPr lang="nl-NL" sz="66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O</a:t>
            </a:r>
            <a:r>
              <a:rPr lang="nl-NL" sz="4000" spc="-300" dirty="0" smtClean="0"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orzaak</a:t>
            </a:r>
            <a:endParaRPr lang="nl-NL" sz="4000" spc="-300" dirty="0">
              <a:effectLst>
                <a:outerShdw blurRad="50800" dist="50800" dir="5400000" sx="105000" sy="105000" algn="ctr" rotWithShape="0">
                  <a:srgbClr val="000000">
                    <a:alpha val="19000"/>
                  </a:srgbClr>
                </a:outerShdw>
              </a:effectLst>
              <a:latin typeface="Charlemagne Std" pitchFamily="82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395536" y="2996952"/>
            <a:ext cx="59766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 smtClean="0"/>
              <a:t>Oorzaak</a:t>
            </a:r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 smtClean="0"/>
              <a:t>Turken </a:t>
            </a:r>
            <a:r>
              <a:rPr lang="nl-NL" sz="2000" dirty="0"/>
              <a:t>veroverden het </a:t>
            </a:r>
            <a:r>
              <a:rPr lang="nl-NL" sz="2000" dirty="0" smtClean="0"/>
              <a:t>Turkije</a:t>
            </a:r>
            <a:r>
              <a:rPr lang="nl-NL" sz="2000" dirty="0"/>
              <a:t>, behalve </a:t>
            </a:r>
            <a:r>
              <a:rPr lang="nl-NL" sz="2000" dirty="0" smtClean="0"/>
              <a:t>Istanbul (</a:t>
            </a:r>
            <a:r>
              <a:rPr lang="nl-NL" sz="2000" dirty="0" err="1" smtClean="0"/>
              <a:t>Constantinopel</a:t>
            </a:r>
            <a:r>
              <a:rPr lang="nl-NL" sz="2000" dirty="0" smtClean="0"/>
              <a:t>).</a:t>
            </a:r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/>
              <a:t>De </a:t>
            </a:r>
            <a:r>
              <a:rPr lang="nl-NL" sz="2000" dirty="0" smtClean="0"/>
              <a:t>keizer (</a:t>
            </a:r>
            <a:r>
              <a:rPr lang="nl-NL" sz="2000" dirty="0" err="1" smtClean="0"/>
              <a:t>Alexius</a:t>
            </a:r>
            <a:r>
              <a:rPr lang="nl-NL" sz="2000" dirty="0" smtClean="0"/>
              <a:t>) die hier woonde vroeg </a:t>
            </a:r>
            <a:r>
              <a:rPr lang="nl-NL" sz="2000" dirty="0"/>
              <a:t>hulp in het Westen om Turken terug te dringen. </a:t>
            </a:r>
            <a:endParaRPr lang="nl-NL" sz="2000" dirty="0" smtClean="0"/>
          </a:p>
          <a:p>
            <a:endParaRPr lang="nl-NL" sz="2000" dirty="0"/>
          </a:p>
          <a:p>
            <a:r>
              <a:rPr lang="nl-NL" sz="2000" b="1" dirty="0" smtClean="0"/>
              <a:t>Gevolg</a:t>
            </a:r>
            <a:r>
              <a:rPr lang="nl-NL" sz="2000" dirty="0"/>
              <a:t/>
            </a:r>
            <a:br>
              <a:rPr lang="nl-NL" sz="2000" dirty="0"/>
            </a:br>
            <a:r>
              <a:rPr lang="nl-NL" sz="2000" b="1" dirty="0"/>
              <a:t>Paus </a:t>
            </a:r>
            <a:r>
              <a:rPr lang="nl-NL" sz="2000" b="1" dirty="0" err="1"/>
              <a:t>Urbanus</a:t>
            </a:r>
            <a:r>
              <a:rPr lang="nl-NL" sz="2000" b="1" dirty="0"/>
              <a:t> II</a:t>
            </a:r>
            <a:r>
              <a:rPr lang="nl-NL" sz="2000" dirty="0"/>
              <a:t> riep in </a:t>
            </a:r>
            <a:r>
              <a:rPr lang="nl-NL" sz="2000" b="1" dirty="0"/>
              <a:t>1095 te Clermont</a:t>
            </a:r>
            <a:r>
              <a:rPr lang="nl-NL" sz="2000" dirty="0"/>
              <a:t> </a:t>
            </a:r>
            <a:r>
              <a:rPr lang="nl-NL" sz="2000" dirty="0" smtClean="0"/>
              <a:t>(Frankrijk) </a:t>
            </a:r>
            <a:r>
              <a:rPr lang="nl-NL" sz="2000" dirty="0"/>
              <a:t>op om Jeruzalem </a:t>
            </a:r>
            <a:r>
              <a:rPr lang="nl-NL" sz="2000" dirty="0" smtClean="0"/>
              <a:t>terug te pakken van de </a:t>
            </a:r>
            <a:r>
              <a:rPr lang="nl-NL" sz="2000" dirty="0"/>
              <a:t>moslims.</a:t>
            </a:r>
            <a:br>
              <a:rPr lang="nl-NL" sz="2000" dirty="0"/>
            </a:br>
            <a:r>
              <a:rPr lang="nl-NL" sz="2000" dirty="0" smtClean="0"/>
              <a:t>“Omdat God het wil….”</a:t>
            </a:r>
            <a:endParaRPr lang="nl-NL" sz="2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58370"/>
            <a:ext cx="7792538" cy="183858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77272"/>
            <a:ext cx="924054" cy="1228897"/>
          </a:xfrm>
          <a:prstGeom prst="rect">
            <a:avLst/>
          </a:prstGeom>
        </p:spPr>
      </p:pic>
      <p:sp>
        <p:nvSpPr>
          <p:cNvPr id="11" name="PIJL-OMHOOG 10"/>
          <p:cNvSpPr/>
          <p:nvPr/>
        </p:nvSpPr>
        <p:spPr>
          <a:xfrm>
            <a:off x="3967769" y="2276872"/>
            <a:ext cx="216024" cy="72008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-OMHOOG 11"/>
          <p:cNvSpPr/>
          <p:nvPr/>
        </p:nvSpPr>
        <p:spPr>
          <a:xfrm>
            <a:off x="4680012" y="2276872"/>
            <a:ext cx="216024" cy="72008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2433631" y="2812286"/>
            <a:ext cx="153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6"/>
                </a:solidFill>
              </a:rPr>
              <a:t>Karel de Grote</a:t>
            </a:r>
            <a:endParaRPr lang="nl-NL" dirty="0">
              <a:solidFill>
                <a:schemeClr val="accent6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932040" y="2812286"/>
            <a:ext cx="1369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6"/>
                </a:solidFill>
              </a:rPr>
              <a:t>Kruistochten</a:t>
            </a:r>
            <a:endParaRPr lang="nl-NL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0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79512" y="476672"/>
            <a:ext cx="3443891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extrusionClr>
                <a:schemeClr val="accent6"/>
              </a:extrusionClr>
            </a:sp3d>
          </a:bodyPr>
          <a:lstStyle/>
          <a:p>
            <a:r>
              <a:rPr lang="nl-NL" sz="66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C</a:t>
            </a:r>
            <a:r>
              <a:rPr lang="nl-NL" sz="4000" spc="-300" dirty="0" smtClean="0"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lermont</a:t>
            </a:r>
            <a:endParaRPr lang="nl-NL" sz="2000" spc="-300" dirty="0">
              <a:effectLst>
                <a:outerShdw blurRad="50800" dist="50800" dir="5400000" sx="105000" sy="105000" algn="ctr" rotWithShape="0">
                  <a:srgbClr val="000000">
                    <a:alpha val="19000"/>
                  </a:srgbClr>
                </a:outerShdw>
              </a:effectLst>
              <a:latin typeface="Charlemagne Std" pitchFamily="82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290278" y="5293816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/>
              <a:t>Paus </a:t>
            </a:r>
            <a:r>
              <a:rPr lang="nl-NL" sz="2000" b="1" dirty="0" err="1"/>
              <a:t>Urbanus</a:t>
            </a:r>
            <a:r>
              <a:rPr lang="nl-NL" sz="2000" b="1" dirty="0"/>
              <a:t> II</a:t>
            </a:r>
            <a:r>
              <a:rPr lang="nl-NL" sz="2000" dirty="0"/>
              <a:t> riep in </a:t>
            </a:r>
            <a:r>
              <a:rPr lang="nl-NL" sz="2000" b="1" dirty="0"/>
              <a:t>1095 te </a:t>
            </a:r>
            <a:r>
              <a:rPr lang="nl-NL" sz="2000" b="1" dirty="0" smtClean="0"/>
              <a:t>Clermont </a:t>
            </a:r>
            <a:r>
              <a:rPr lang="nl-NL" sz="2000" dirty="0" smtClean="0"/>
              <a:t>op tot de eerste kruistocht.</a:t>
            </a:r>
            <a:endParaRPr lang="nl-NL" sz="2000" dirty="0"/>
          </a:p>
        </p:txBody>
      </p:sp>
      <p:pic>
        <p:nvPicPr>
          <p:cNvPr id="2052" name="Picture 4" descr="http://upload.wikimedia.org/wikipedia/commons/2/24/Urban_ii_-_Roman_de_Godfroi_de_Bouill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20" y="1584668"/>
            <a:ext cx="5759888" cy="364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573" y="5933999"/>
            <a:ext cx="924054" cy="122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1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79512" y="476672"/>
            <a:ext cx="3443891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extrusionClr>
                <a:schemeClr val="accent6"/>
              </a:extrusionClr>
            </a:sp3d>
          </a:bodyPr>
          <a:lstStyle/>
          <a:p>
            <a:r>
              <a:rPr lang="nl-NL" sz="66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C</a:t>
            </a:r>
            <a:r>
              <a:rPr lang="nl-NL" sz="4000" spc="-300" dirty="0" smtClean="0"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lermont</a:t>
            </a:r>
            <a:endParaRPr lang="nl-NL" sz="2000" spc="-300" dirty="0">
              <a:effectLst>
                <a:outerShdw blurRad="50800" dist="50800" dir="5400000" sx="105000" sy="105000" algn="ctr" rotWithShape="0">
                  <a:srgbClr val="000000">
                    <a:alpha val="19000"/>
                  </a:srgbClr>
                </a:outerShdw>
              </a:effectLst>
              <a:latin typeface="Charlemagne Std" pitchFamily="82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290278" y="5293816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/>
              <a:t>Paus </a:t>
            </a:r>
            <a:r>
              <a:rPr lang="nl-NL" sz="2000" b="1" dirty="0" err="1"/>
              <a:t>Urbanus</a:t>
            </a:r>
            <a:r>
              <a:rPr lang="nl-NL" sz="2000" b="1" dirty="0"/>
              <a:t> II</a:t>
            </a:r>
            <a:r>
              <a:rPr lang="nl-NL" sz="2000" dirty="0"/>
              <a:t> riep in </a:t>
            </a:r>
            <a:r>
              <a:rPr lang="nl-NL" sz="2000" b="1" dirty="0"/>
              <a:t>1095 te </a:t>
            </a:r>
            <a:r>
              <a:rPr lang="nl-NL" sz="2000" b="1" dirty="0" smtClean="0"/>
              <a:t>Clermont </a:t>
            </a:r>
            <a:r>
              <a:rPr lang="nl-NL" sz="2000" dirty="0" smtClean="0"/>
              <a:t>op tot de eerste kruistocht.</a:t>
            </a:r>
            <a:endParaRPr lang="nl-NL" sz="2000" dirty="0"/>
          </a:p>
        </p:txBody>
      </p:sp>
      <p:pic>
        <p:nvPicPr>
          <p:cNvPr id="5122" name="Picture 2" descr="http://upload.wikimedia.org/wikipedia/commons/2/24/Urban_ii_-_Roman_de_Godfroi_de_Bouill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50" y="0"/>
            <a:ext cx="9174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46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9553"/>
            <a:ext cx="9144000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79512" y="476672"/>
            <a:ext cx="2942472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extrusionClr>
                <a:schemeClr val="accent6"/>
              </a:extrusionClr>
            </a:sp3d>
          </a:bodyPr>
          <a:lstStyle/>
          <a:p>
            <a:r>
              <a:rPr lang="nl-NL" sz="66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R</a:t>
            </a:r>
            <a:r>
              <a:rPr lang="nl-NL" sz="4000" spc="-300" dirty="0" smtClean="0"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edenen</a:t>
            </a:r>
            <a:endParaRPr lang="nl-NL" sz="4000" spc="-300" dirty="0">
              <a:effectLst>
                <a:outerShdw blurRad="50800" dist="50800" dir="5400000" sx="105000" sy="105000" algn="ctr" rotWithShape="0">
                  <a:srgbClr val="000000">
                    <a:alpha val="19000"/>
                  </a:srgbClr>
                </a:outerShdw>
              </a:effectLst>
              <a:latin typeface="Charlemagne Std" pitchFamily="82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-226388" y="1340768"/>
            <a:ext cx="6696744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nl-NL" b="1" dirty="0" smtClean="0"/>
              <a:t>De Paus/Christelijke kerk:</a:t>
            </a:r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dirty="0" smtClean="0"/>
              <a:t>De paus wilde meer </a:t>
            </a:r>
            <a:r>
              <a:rPr lang="nl-NL" dirty="0"/>
              <a:t>macht in </a:t>
            </a:r>
            <a:r>
              <a:rPr lang="nl-NL" dirty="0" smtClean="0"/>
              <a:t>Europa en in het Oosten.</a:t>
            </a:r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endParaRPr lang="nl-NL" dirty="0"/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dirty="0" smtClean="0"/>
              <a:t>De koningen en ridders moest hun macht anders gebruiken. In plaats van tegen elkaar te vechten, moesten zij tegen de moslims vechten.</a:t>
            </a:r>
            <a:endParaRPr lang="nl-NL" dirty="0"/>
          </a:p>
          <a:p>
            <a:pPr lvl="1">
              <a:lnSpc>
                <a:spcPct val="90000"/>
              </a:lnSpc>
            </a:pPr>
            <a:endParaRPr lang="nl-NL" sz="2000" dirty="0" smtClean="0"/>
          </a:p>
          <a:p>
            <a:pPr lvl="1">
              <a:lnSpc>
                <a:spcPct val="90000"/>
              </a:lnSpc>
            </a:pPr>
            <a:r>
              <a:rPr lang="nl-NL" b="1" dirty="0" smtClean="0"/>
              <a:t>Keizer in het oosten. (</a:t>
            </a:r>
            <a:r>
              <a:rPr lang="nl-NL" b="1" dirty="0" err="1" smtClean="0"/>
              <a:t>Alexius</a:t>
            </a:r>
            <a:r>
              <a:rPr lang="nl-NL" b="1" dirty="0" smtClean="0"/>
              <a:t>)</a:t>
            </a:r>
            <a:endParaRPr lang="nl-NL" sz="2000" dirty="0"/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dirty="0" err="1" smtClean="0"/>
              <a:t>Alexius</a:t>
            </a:r>
            <a:r>
              <a:rPr lang="nl-NL" dirty="0" smtClean="0"/>
              <a:t> wilde het verloren grondgebied heroveren. Was niet blij met de komst van de kruistochten maar riep toch hun hulp in om zijn eigen rijk te kunnen vergroten.</a:t>
            </a:r>
            <a:endParaRPr lang="nl-NL" dirty="0"/>
          </a:p>
          <a:p>
            <a:pPr lvl="1">
              <a:lnSpc>
                <a:spcPct val="90000"/>
              </a:lnSpc>
            </a:pPr>
            <a:endParaRPr lang="nl-NL" b="1" dirty="0" smtClean="0"/>
          </a:p>
          <a:p>
            <a:pPr lvl="1">
              <a:lnSpc>
                <a:spcPct val="90000"/>
              </a:lnSpc>
            </a:pPr>
            <a:r>
              <a:rPr lang="nl-NL" b="1" dirty="0" smtClean="0"/>
              <a:t>Kruisvaarders</a:t>
            </a:r>
            <a:endParaRPr lang="nl-NL" sz="2000" dirty="0"/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b="1" dirty="0" smtClean="0"/>
              <a:t>Je kon in de hemel komen</a:t>
            </a:r>
            <a:r>
              <a:rPr lang="nl-NL" dirty="0" smtClean="0"/>
              <a:t>. Meer geld en gebieden. Verkrijgen van roem. Avontuur. </a:t>
            </a:r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endParaRPr lang="nl-NL" dirty="0" smtClean="0"/>
          </a:p>
          <a:p>
            <a:pPr lvl="1">
              <a:lnSpc>
                <a:spcPct val="90000"/>
              </a:lnSpc>
            </a:pPr>
            <a:r>
              <a:rPr lang="nl-NL" b="1" dirty="0" smtClean="0"/>
              <a:t>Moslims</a:t>
            </a:r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dirty="0" smtClean="0"/>
              <a:t>Verdediging grondgebied en heilige plaatsen. Moslims waren juist tolerant tegenover christenen en joden.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573" y="5933999"/>
            <a:ext cx="924054" cy="122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3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"/>
            <a:ext cx="9144000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79512" y="476672"/>
            <a:ext cx="4415632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extrusionClr>
                <a:schemeClr val="accent6"/>
              </a:extrusionClr>
            </a:sp3d>
          </a:bodyPr>
          <a:lstStyle/>
          <a:p>
            <a:r>
              <a:rPr lang="nl-NL" sz="66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1</a:t>
            </a:r>
            <a:r>
              <a:rPr lang="nl-NL" sz="4000" spc="-300" baseline="300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e</a:t>
            </a:r>
            <a:r>
              <a:rPr lang="nl-NL" sz="40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  </a:t>
            </a:r>
            <a:r>
              <a:rPr lang="nl-NL" sz="4000" spc="-300" dirty="0" smtClean="0"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Kruistocht</a:t>
            </a:r>
            <a:endParaRPr lang="nl-NL" sz="4000" spc="-300" dirty="0">
              <a:effectLst>
                <a:outerShdw blurRad="50800" dist="50800" dir="5400000" sx="105000" sy="105000" algn="ctr" rotWithShape="0">
                  <a:srgbClr val="000000">
                    <a:alpha val="19000"/>
                  </a:srgbClr>
                </a:outerShdw>
              </a:effectLst>
              <a:latin typeface="Charlemagne Std" pitchFamily="82" charset="0"/>
            </a:endParaRPr>
          </a:p>
        </p:txBody>
      </p:sp>
      <p:pic>
        <p:nvPicPr>
          <p:cNvPr id="9" name="Picture 6" descr="http://static.theculturetrip.com/images/19-16662-crusades-in-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01" y="1916832"/>
            <a:ext cx="7639645" cy="355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/>
          <p:cNvSpPr/>
          <p:nvPr/>
        </p:nvSpPr>
        <p:spPr>
          <a:xfrm>
            <a:off x="2141984" y="57123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dirty="0" smtClean="0"/>
              <a:t>Kruistochten </a:t>
            </a:r>
            <a:r>
              <a:rPr lang="nl-NL" dirty="0"/>
              <a:t>– kunstenaar onbekend – bron: www, medievilwarfare.info</a:t>
            </a:r>
          </a:p>
        </p:txBody>
      </p:sp>
    </p:spTree>
    <p:extLst>
      <p:ext uri="{BB962C8B-B14F-4D97-AF65-F5344CB8AC3E}">
        <p14:creationId xmlns:p14="http://schemas.microsoft.com/office/powerpoint/2010/main" val="243727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ukrmap.su/program2010/wh7/wh7_9_files/image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72" y="404664"/>
            <a:ext cx="5400600" cy="542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899592" y="601199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Beleg van </a:t>
            </a:r>
            <a:r>
              <a:rPr lang="nl-NL" dirty="0" err="1" smtClean="0"/>
              <a:t>Antiochie</a:t>
            </a:r>
            <a:r>
              <a:rPr lang="nl-NL" dirty="0" smtClean="0"/>
              <a:t> (1098) – kunstenaar onbekend – bron: www, medievilwarfare.info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79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386</Words>
  <Application>Microsoft Office PowerPoint</Application>
  <PresentationFormat>Diavoorstelling (4:3)</PresentationFormat>
  <Paragraphs>61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Charlemagne Std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Hogeschool Utrecht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Raymond Hoogeveen</dc:creator>
  <cp:lastModifiedBy>Raymond Hoogeveen</cp:lastModifiedBy>
  <cp:revision>36</cp:revision>
  <dcterms:created xsi:type="dcterms:W3CDTF">2014-05-28T17:21:18Z</dcterms:created>
  <dcterms:modified xsi:type="dcterms:W3CDTF">2015-06-08T12:26:40Z</dcterms:modified>
</cp:coreProperties>
</file>